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gUeS7A6njHEiVrdSGWfbWcS2Ms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0F2D876-0F13-4547-AA7C-39354995936E}">
  <a:tblStyle styleId="{A0F2D876-0F13-4547-AA7C-39354995936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01C68D8-C84E-4E3A-B99B-2ECB9F87B56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53466346c7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53466346c7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5347d3daa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5347d3daa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347d3daae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347d3daae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5347d3daae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5347d3daae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5347d3daae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5347d3daae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內容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個內容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輔助字幕的內容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輔助字幕的圖片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>
            <p:extLst>
              <p:ext uri="{D42A27DB-BD31-4B8C-83A1-F6EECF244321}">
                <p14:modId xmlns:p14="http://schemas.microsoft.com/office/powerpoint/2010/main" val="1063180581"/>
              </p:ext>
            </p:extLst>
          </p:nvPr>
        </p:nvGraphicFramePr>
        <p:xfrm>
          <a:off x="721185" y="1203697"/>
          <a:ext cx="11023973" cy="5396549"/>
        </p:xfrm>
        <a:graphic>
          <a:graphicData uri="http://schemas.openxmlformats.org/drawingml/2006/table">
            <a:tbl>
              <a:tblPr>
                <a:noFill/>
                <a:tableStyleId>{A0F2D876-0F13-4547-AA7C-39354995936E}</a:tableStyleId>
              </a:tblPr>
              <a:tblGrid>
                <a:gridCol w="1626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4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2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00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39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 dirty="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7000" marR="127000" marT="127000" marB="127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819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113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</a:rPr>
                        <a:t>學年度（含）前入學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日進四年制學士班學生適用</a:t>
                      </a:r>
                      <a:endParaRPr sz="1400" b="1" u="none" strike="noStrike" cap="none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7000" marR="127000" marT="127000" marB="127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819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114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</a:rPr>
                        <a:t>學年度起入學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日進四年制學士班學生適用</a:t>
                      </a:r>
                      <a:endParaRPr sz="1400" b="1" u="none" strike="noStrike" cap="none" dirty="0">
                        <a:solidFill>
                          <a:schemeClr val="dk1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127000" marR="127000" marT="127000" marB="127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465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21772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21772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  核心課程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21772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  </a:t>
                      </a:r>
                      <a:endParaRPr sz="1100"/>
                    </a:p>
                  </a:txBody>
                  <a:tcPr marL="127000" marR="127000" marT="127000" marB="127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 dirty="0"/>
                        <a:t>  </a:t>
                      </a:r>
                      <a:r>
                        <a:rPr lang="en-US" sz="1400" u="none" strike="noStrike" cap="none" dirty="0" err="1"/>
                        <a:t>大學入門</a:t>
                      </a:r>
                      <a:r>
                        <a:rPr lang="en-US" sz="1400" u="none" strike="noStrike" cap="none" dirty="0"/>
                        <a:t>：  2  </a:t>
                      </a:r>
                      <a:r>
                        <a:rPr lang="en-US" sz="1400" u="none" strike="noStrike" cap="none" dirty="0" err="1"/>
                        <a:t>學分</a:t>
                      </a:r>
                      <a:endParaRPr sz="1400" u="none" strike="noStrike" cap="none" dirty="0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 dirty="0"/>
                        <a:t>  </a:t>
                      </a:r>
                      <a:r>
                        <a:rPr lang="en-US" sz="1400" u="none" strike="noStrike" cap="none" dirty="0" err="1"/>
                        <a:t>人生哲學</a:t>
                      </a:r>
                      <a:r>
                        <a:rPr lang="en-US" sz="1400" u="none" strike="noStrike" cap="none" dirty="0"/>
                        <a:t>：  4  </a:t>
                      </a:r>
                      <a:r>
                        <a:rPr lang="en-US" sz="1400" u="none" strike="noStrike" cap="none" dirty="0" err="1"/>
                        <a:t>學分</a:t>
                      </a:r>
                      <a:endParaRPr sz="1400" u="none" strike="noStrike" cap="none" dirty="0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 dirty="0"/>
                        <a:t>  </a:t>
                      </a:r>
                      <a:r>
                        <a:rPr lang="en-US" sz="1400" u="none" strike="noStrike" cap="none" dirty="0" err="1"/>
                        <a:t>專業倫理</a:t>
                      </a:r>
                      <a:r>
                        <a:rPr lang="en-US" sz="1400" u="none" strike="noStrike" cap="none" dirty="0"/>
                        <a:t>：  2  </a:t>
                      </a:r>
                      <a:r>
                        <a:rPr lang="en-US" sz="1400" u="none" strike="noStrike" cap="none" dirty="0" err="1"/>
                        <a:t>學分</a:t>
                      </a:r>
                      <a:endParaRPr sz="1400" u="none" strike="noStrike" cap="none" dirty="0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 dirty="0"/>
                        <a:t>  </a:t>
                      </a:r>
                      <a:r>
                        <a:rPr lang="en-US" sz="1400" u="none" strike="noStrike" cap="none" dirty="0" err="1"/>
                        <a:t>體育</a:t>
                      </a:r>
                      <a:r>
                        <a:rPr lang="en-US" sz="1400" u="none" strike="noStrike" cap="none" dirty="0"/>
                        <a:t>：          0  </a:t>
                      </a:r>
                      <a:r>
                        <a:rPr lang="en-US" sz="1400" u="none" strike="noStrike" cap="none" dirty="0" err="1"/>
                        <a:t>學分</a:t>
                      </a:r>
                      <a:endParaRPr sz="1400" u="none" strike="noStrike" cap="none" dirty="0"/>
                    </a:p>
                  </a:txBody>
                  <a:tcPr marL="127000" marR="127000" marT="127000" marB="127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/>
                        <a:t>  大學入門：   2 學分</a:t>
                      </a:r>
                      <a:endParaRPr sz="1400" u="none" strike="noStrike" cap="none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/>
                        <a:t>  人生哲學：   4 學分</a:t>
                      </a:r>
                      <a:endParaRPr sz="1400" u="none" strike="noStrike" cap="none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/>
                        <a:t>  專業倫理：   2 學分</a:t>
                      </a:r>
                      <a:endParaRPr sz="1400" u="none" strike="noStrike" cap="none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/>
                        <a:t>  體育：           2 學分</a:t>
                      </a:r>
                      <a:endParaRPr sz="1400" u="none" strike="noStrike" cap="none"/>
                    </a:p>
                  </a:txBody>
                  <a:tcPr marL="127000" marR="127000" marT="127000" marB="127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76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2021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2021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  基本能力課程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2021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  </a:t>
                      </a:r>
                      <a:endParaRPr sz="1100"/>
                    </a:p>
                  </a:txBody>
                  <a:tcPr marL="127000" marR="127000" marT="127000" marB="127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/>
                        <a:t>  國文：           4 學分</a:t>
                      </a:r>
                      <a:endParaRPr sz="1400" u="none" strike="noStrike" cap="none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/>
                        <a:t>  外國語文：    8 學分</a:t>
                      </a:r>
                      <a:endParaRPr sz="1400" u="none" strike="noStrike" cap="none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/>
                        <a:t>  資訊素養：    0 學分</a:t>
                      </a:r>
                      <a:endParaRPr sz="1400" u="none" strike="noStrike" cap="none"/>
                    </a:p>
                  </a:txBody>
                  <a:tcPr marL="127000" marR="127000" marT="127000" marB="127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/>
                        <a:t>  國文：          4 學分 </a:t>
                      </a:r>
                      <a:endParaRPr sz="1400" u="none" strike="noStrike" cap="none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/>
                        <a:t>  外國語文：    8 學分</a:t>
                      </a:r>
                      <a:endParaRPr sz="1400" u="none" strike="noStrike" cap="none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/>
                        <a:t>  資訊素養：    0 學分</a:t>
                      </a:r>
                      <a:endParaRPr sz="1400" u="none" strike="noStrike" cap="none"/>
                    </a:p>
                  </a:txBody>
                  <a:tcPr marL="127000" marR="127000" marT="127000" marB="127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465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21772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21772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  通識涵養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21772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  </a:t>
                      </a:r>
                      <a:endParaRPr sz="1100"/>
                    </a:p>
                  </a:txBody>
                  <a:tcPr marL="127000" marR="127000" marT="127000" marB="127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 dirty="0"/>
                        <a:t>  人文與藝術：4 </a:t>
                      </a:r>
                      <a:r>
                        <a:rPr lang="en-US" sz="1400" u="none" strike="noStrike" cap="none" dirty="0" err="1"/>
                        <a:t>學分</a:t>
                      </a:r>
                      <a:endParaRPr sz="1400" u="none" strike="noStrike" cap="none" dirty="0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 dirty="0"/>
                        <a:t>  自然與科技：4 </a:t>
                      </a:r>
                      <a:r>
                        <a:rPr lang="en-US" sz="1400" u="none" strike="noStrike" cap="none" dirty="0" err="1"/>
                        <a:t>學分</a:t>
                      </a:r>
                      <a:endParaRPr sz="1400" u="none" strike="noStrike" cap="none" dirty="0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 dirty="0"/>
                        <a:t>  </a:t>
                      </a:r>
                      <a:r>
                        <a:rPr lang="en-US" sz="1400" u="none" strike="noStrike" cap="none" dirty="0" err="1"/>
                        <a:t>社會科學</a:t>
                      </a:r>
                      <a:r>
                        <a:rPr lang="en-US" sz="1400" u="none" strike="noStrike" cap="none" dirty="0"/>
                        <a:t>   ：4 </a:t>
                      </a:r>
                      <a:r>
                        <a:rPr lang="en-US" sz="1400" u="none" strike="noStrike" cap="none" dirty="0" err="1"/>
                        <a:t>學分</a:t>
                      </a:r>
                      <a:r>
                        <a:rPr lang="en-US" sz="1400" u="none" strike="noStrike" cap="none" dirty="0"/>
                        <a:t> </a:t>
                      </a:r>
                      <a:endParaRPr sz="1100" dirty="0"/>
                    </a:p>
                  </a:txBody>
                  <a:tcPr marL="127000" marR="127000" marT="127000" marB="127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 dirty="0"/>
                        <a:t>  人文與藝術：2 </a:t>
                      </a:r>
                      <a:r>
                        <a:rPr lang="en-US" sz="1400" u="none" strike="noStrike" cap="none" dirty="0" err="1"/>
                        <a:t>學分</a:t>
                      </a:r>
                      <a:endParaRPr sz="1400" u="none" strike="noStrike" cap="none" dirty="0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 dirty="0"/>
                        <a:t>  自然與科技：2 </a:t>
                      </a:r>
                      <a:r>
                        <a:rPr lang="en-US" sz="1400" u="none" strike="noStrike" cap="none" dirty="0" err="1"/>
                        <a:t>學分</a:t>
                      </a:r>
                      <a:endParaRPr sz="1400" u="none" strike="noStrike" cap="none" dirty="0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 dirty="0"/>
                        <a:t>  </a:t>
                      </a:r>
                      <a:r>
                        <a:rPr lang="en-US" sz="1400" u="none" strike="noStrike" cap="none" dirty="0" err="1"/>
                        <a:t>社會科學</a:t>
                      </a:r>
                      <a:r>
                        <a:rPr lang="en-US" sz="1400" u="none" strike="noStrike" cap="none" dirty="0"/>
                        <a:t>：    2 </a:t>
                      </a:r>
                      <a:r>
                        <a:rPr lang="en-US" sz="1400" u="none" strike="noStrike" cap="none" dirty="0" err="1"/>
                        <a:t>學分</a:t>
                      </a:r>
                      <a:endParaRPr sz="1400" u="none" strike="noStrike" cap="none" dirty="0"/>
                    </a:p>
                    <a:p>
                      <a:pPr marL="474979" marR="0" lvl="1" indent="-224790" algn="l" rtl="0">
                        <a:lnSpc>
                          <a:spcPct val="1710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400" u="none" strike="noStrike" cap="none" dirty="0"/>
                        <a:t>  </a:t>
                      </a:r>
                      <a:r>
                        <a:rPr lang="en-US" sz="1400" u="none" strike="noStrike" cap="none" dirty="0" err="1"/>
                        <a:t>永續素養</a:t>
                      </a:r>
                      <a:r>
                        <a:rPr lang="en-US" sz="1400" u="none" strike="noStrike" cap="none" dirty="0"/>
                        <a:t>：    2 </a:t>
                      </a:r>
                      <a:r>
                        <a:rPr lang="en-US" sz="1400" u="none" strike="noStrike" cap="none" dirty="0" err="1"/>
                        <a:t>學分</a:t>
                      </a:r>
                      <a:endParaRPr sz="1400" u="none" strike="noStrike" cap="none" dirty="0"/>
                    </a:p>
                  </a:txBody>
                  <a:tcPr marL="127000" marR="127000" marT="127000" marB="1270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5" name="Google Shape;85;p1"/>
          <p:cNvSpPr txBox="1"/>
          <p:nvPr/>
        </p:nvSpPr>
        <p:spPr>
          <a:xfrm>
            <a:off x="987104" y="257754"/>
            <a:ext cx="10109700" cy="6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95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全人教育課程加值計畫</a:t>
            </a:r>
            <a:r>
              <a:rPr lang="en-US" sz="4400" b="1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學分調整</a:t>
            </a:r>
            <a:r>
              <a:rPr lang="en-US" sz="4400" b="1" i="0" u="none" strike="noStrike" cap="none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對照表</a:t>
            </a:r>
            <a:endParaRPr sz="4400" b="1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9570605" y="5220246"/>
            <a:ext cx="406500" cy="12321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0088393" y="5605446"/>
            <a:ext cx="1263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任選2學分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全人通識涵養課程調整說明</a:t>
            </a:r>
            <a:endParaRPr/>
          </a:p>
        </p:txBody>
      </p:sp>
      <p:sp>
        <p:nvSpPr>
          <p:cNvPr id="93" name="Google Shape;93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228600" lvl="0" indent="-22724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2540">
                <a:solidFill>
                  <a:srgbClr val="00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113學年度</a:t>
            </a:r>
            <a:r>
              <a:rPr lang="en-US" sz="2540">
                <a:solidFill>
                  <a:srgbClr val="000000"/>
                </a:solidFill>
                <a:highlight>
                  <a:srgbClr val="FFFF00"/>
                </a:highlight>
              </a:rPr>
              <a:t>（含）</a:t>
            </a:r>
            <a:r>
              <a:rPr lang="en-US" sz="2540">
                <a:solidFill>
                  <a:srgbClr val="00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以前入學生適用（日進四年制學士班）</a:t>
            </a:r>
            <a:endParaRPr sz="2540">
              <a:solidFill>
                <a:srgbClr val="0000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685800" lvl="1" indent="-23895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2232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維持原制三</a:t>
            </a:r>
            <a:r>
              <a:rPr lang="en-US" sz="2232">
                <a:solidFill>
                  <a:srgbClr val="000000"/>
                </a:solidFill>
              </a:rPr>
              <a:t>個</a:t>
            </a:r>
            <a:r>
              <a:rPr lang="en-US" sz="2232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通識領域不變。</a:t>
            </a:r>
            <a:endParaRPr sz="2232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lvl="1" indent="-23895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2232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人文與藝術領域（4學分）、自然與科技領域（4學分）</a:t>
            </a:r>
            <a:r>
              <a:rPr lang="en-US" sz="2232"/>
              <a:t>、社會科學領域（4學分）</a:t>
            </a:r>
            <a:r>
              <a:rPr lang="en-US" sz="2232">
                <a:solidFill>
                  <a:srgbClr val="000000"/>
                </a:solidFill>
              </a:rPr>
              <a:t>，共計12學分。</a:t>
            </a:r>
            <a:endParaRPr sz="2232">
              <a:solidFill>
                <a:srgbClr val="0000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724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2540">
                <a:solidFill>
                  <a:srgbClr val="00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114學年度起入學生適用（日進四年制學士班）</a:t>
            </a:r>
            <a:endParaRPr sz="3540">
              <a:latin typeface="Calibri"/>
              <a:ea typeface="Calibri"/>
              <a:cs typeface="Calibri"/>
              <a:sym typeface="Calibri"/>
            </a:endParaRPr>
          </a:p>
          <a:p>
            <a:pPr marL="685800" lvl="1" indent="-23931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240">
                <a:latin typeface="Calibri"/>
                <a:ea typeface="Calibri"/>
                <a:cs typeface="Calibri"/>
                <a:sym typeface="Calibri"/>
              </a:rPr>
              <a:t>分為人文與藝術領域、自然與科技領域、社會科學領域、永續素養領域等四個通識領域，每一領域各2學分，共計8學分，另於四領域中再任擇一領域修讀2學分，</a:t>
            </a:r>
            <a:r>
              <a:rPr lang="en-US" sz="2240"/>
              <a:t>合計</a:t>
            </a:r>
            <a:r>
              <a:rPr lang="en-US" sz="2240">
                <a:latin typeface="Calibri"/>
                <a:ea typeface="Calibri"/>
                <a:cs typeface="Calibri"/>
                <a:sym typeface="Calibri"/>
              </a:rPr>
              <a:t>10學分。</a:t>
            </a:r>
            <a:endParaRPr sz="2232"/>
          </a:p>
          <a:p>
            <a:pPr marL="685800" lvl="1" indent="-222104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83759"/>
              <a:buChar char="•"/>
            </a:pPr>
            <a:r>
              <a:rPr lang="en-US" sz="2213">
                <a:latin typeface="Calibri"/>
                <a:ea typeface="Calibri"/>
                <a:cs typeface="Calibri"/>
                <a:sym typeface="Calibri"/>
              </a:rPr>
              <a:t>永續素養通識涵養領域</a:t>
            </a:r>
            <a:r>
              <a:rPr lang="en-US" sz="2213"/>
              <a:t>（DT）</a:t>
            </a:r>
            <a:r>
              <a:rPr lang="en-US" sz="2213">
                <a:latin typeface="Calibri"/>
                <a:ea typeface="Calibri"/>
                <a:cs typeface="Calibri"/>
                <a:sym typeface="Calibri"/>
              </a:rPr>
              <a:t>分為「永續證照」及「永續多元」兩個學群。</a:t>
            </a:r>
            <a:endParaRPr sz="2213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6192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500">
                <a:highlight>
                  <a:srgbClr val="FFFF00"/>
                </a:highlight>
              </a:rPr>
              <a:t>二年制在職專班學生(不分入學年度)</a:t>
            </a:r>
            <a:endParaRPr sz="2500">
              <a:highlight>
                <a:srgbClr val="FFFF00"/>
              </a:highlight>
            </a:endParaRPr>
          </a:p>
          <a:p>
            <a:pPr marL="685800" lvl="1" indent="-2165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300"/>
              <a:t>維持原制三個通識領域不變。</a:t>
            </a:r>
            <a:endParaRPr sz="2300"/>
          </a:p>
          <a:p>
            <a:pPr marL="685800" lvl="1" indent="-216534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ct val="103007"/>
              <a:buChar char="•"/>
            </a:pPr>
            <a:r>
              <a:rPr lang="en-US" sz="2232"/>
              <a:t>人文與藝術領域（2學分）、自然與科技領域（2學分）、社會科學領域（2學分），共計6學分。</a:t>
            </a:r>
            <a:endParaRPr/>
          </a:p>
          <a:p>
            <a:pPr marL="1778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53466346c7_0_1"/>
          <p:cNvSpPr txBox="1">
            <a:spLocks noGrp="1"/>
          </p:cNvSpPr>
          <p:nvPr>
            <p:ph type="title"/>
          </p:nvPr>
        </p:nvSpPr>
        <p:spPr>
          <a:xfrm>
            <a:off x="838200" y="1088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latin typeface="Arial"/>
                <a:ea typeface="Arial"/>
                <a:cs typeface="Arial"/>
                <a:sym typeface="Arial"/>
              </a:rPr>
              <a:t>永續素養通識涵養領域說明</a:t>
            </a:r>
            <a:endParaRPr sz="3600"/>
          </a:p>
        </p:txBody>
      </p:sp>
      <p:graphicFrame>
        <p:nvGraphicFramePr>
          <p:cNvPr id="99" name="Google Shape;99;g353466346c7_0_1"/>
          <p:cNvGraphicFramePr/>
          <p:nvPr>
            <p:extLst>
              <p:ext uri="{D42A27DB-BD31-4B8C-83A1-F6EECF244321}">
                <p14:modId xmlns:p14="http://schemas.microsoft.com/office/powerpoint/2010/main" val="310883000"/>
              </p:ext>
            </p:extLst>
          </p:nvPr>
        </p:nvGraphicFramePr>
        <p:xfrm>
          <a:off x="952500" y="1064392"/>
          <a:ext cx="10287000" cy="5684783"/>
        </p:xfrm>
        <a:graphic>
          <a:graphicData uri="http://schemas.openxmlformats.org/drawingml/2006/table">
            <a:tbl>
              <a:tblPr>
                <a:noFill/>
                <a:tableStyleId>{001C68D8-C84E-4E3A-B99B-2ECB9F87B567}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chemeClr val="dk1"/>
                          </a:solidFill>
                        </a:rPr>
                        <a:t>永續素養領域</a:t>
                      </a:r>
                      <a:r>
                        <a:rPr lang="en-US" sz="18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(DT)</a:t>
                      </a: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chemeClr val="dk1"/>
                          </a:solidFill>
                        </a:rPr>
                        <a:t>永續證照學群</a:t>
                      </a:r>
                      <a:r>
                        <a:rPr lang="en-US" sz="18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(D8)</a:t>
                      </a: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chemeClr val="dk1"/>
                          </a:solidFill>
                        </a:rPr>
                        <a:t>永續多元學群</a:t>
                      </a:r>
                      <a:r>
                        <a:rPr lang="en-US" sz="18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(V8)</a:t>
                      </a: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學分採認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•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114</a:t>
                      </a:r>
                      <a:r>
                        <a:rPr lang="en-US" sz="1800"/>
                        <a:t>學年度起入學</a:t>
                      </a:r>
                      <a:r>
                        <a:rPr lang="en-US" sz="1808">
                          <a:solidFill>
                            <a:schemeClr val="dk1"/>
                          </a:solidFill>
                          <a:highlight>
                            <a:schemeClr val="lt1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日進四年制學士班學生</a:t>
                      </a:r>
                      <a:r>
                        <a:rPr lang="en-US" sz="1800"/>
                        <a:t>修讀，計入永續素養通識領域學分</a:t>
                      </a:r>
                      <a:endParaRPr sz="180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•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113</a:t>
                      </a:r>
                      <a:r>
                        <a:rPr lang="en-US" sz="1800"/>
                        <a:t>學年度（含）前入學</a:t>
                      </a:r>
                      <a:r>
                        <a:rPr lang="en-US" sz="1808">
                          <a:solidFill>
                            <a:schemeClr val="dk1"/>
                          </a:solidFill>
                          <a:highlight>
                            <a:schemeClr val="lt1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日進四年制學士班</a:t>
                      </a:r>
                      <a:r>
                        <a:rPr lang="en-US" sz="1800"/>
                        <a:t>學生修讀，不計入畢業通識學分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•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114</a:t>
                      </a:r>
                      <a:r>
                        <a:rPr lang="en-US" sz="1800"/>
                        <a:t>學年度起入學</a:t>
                      </a:r>
                      <a:r>
                        <a:rPr lang="en-US" sz="1808">
                          <a:solidFill>
                            <a:schemeClr val="dk1"/>
                          </a:solidFill>
                          <a:highlight>
                            <a:schemeClr val="lt1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日進四年制學士班學生</a:t>
                      </a:r>
                      <a:r>
                        <a:rPr lang="en-US" sz="1800"/>
                        <a:t>修讀，計入永續素養領域學分</a:t>
                      </a:r>
                      <a:endParaRPr sz="180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•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113</a:t>
                      </a:r>
                      <a:r>
                        <a:rPr lang="en-US" sz="1800"/>
                        <a:t>學年度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（含）</a:t>
                      </a:r>
                      <a:r>
                        <a:rPr lang="en-US" sz="1800"/>
                        <a:t>前入學</a:t>
                      </a:r>
                      <a:r>
                        <a:rPr lang="en-US" sz="1808">
                          <a:solidFill>
                            <a:schemeClr val="dk1"/>
                          </a:solidFill>
                          <a:highlight>
                            <a:schemeClr val="lt1"/>
                          </a:highlight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日進四年制學士班</a:t>
                      </a:r>
                      <a:r>
                        <a:rPr lang="en-US" sz="1800"/>
                        <a:t>學生修讀，計入該課程原所屬通識領域學分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選課階段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•志願選填階段：限大一學生選填</a:t>
                      </a:r>
                      <a:endParaRPr sz="180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•網路初選與加退選階段：剩餘名額開放大二以上學生選讀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志願選填階段、網路初選與加退選階段：皆開放大一～大四學生選填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 err="1"/>
                        <a:t>開設課程</a:t>
                      </a: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皆為遠距課程，開設多班</a:t>
                      </a:r>
                      <a:endParaRPr sz="180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•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ISO31000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•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I-pas</a:t>
                      </a:r>
                      <a:r>
                        <a:rPr lang="en-US" sz="1800"/>
                        <a:t>淨零碳規劃師</a:t>
                      </a:r>
                      <a:endParaRPr sz="180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•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ISO53001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•永續金融基礎能力證照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•</a:t>
                      </a:r>
                      <a:r>
                        <a:rPr lang="en-US" sz="1800" dirty="0" err="1"/>
                        <a:t>盤點三通識領域符合SDGs目標之課程，挪移至永續素養通識領域開設</a:t>
                      </a:r>
                      <a:r>
                        <a:rPr lang="en-US" sz="1800" dirty="0"/>
                        <a:t>。</a:t>
                      </a:r>
                      <a:endParaRPr sz="1800" dirty="0"/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•</a:t>
                      </a:r>
                      <a:r>
                        <a:rPr lang="en-US" sz="1800" dirty="0" err="1"/>
                        <a:t>實體課程和遠距課程</a:t>
                      </a:r>
                      <a:r>
                        <a:rPr lang="en-US" sz="1800" dirty="0"/>
                        <a:t>。</a:t>
                      </a:r>
                      <a:endParaRPr sz="18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5347d3daae_0_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114學年度永續多元課程列表-日間部</a:t>
            </a:r>
            <a:endParaRPr/>
          </a:p>
        </p:txBody>
      </p:sp>
      <p:graphicFrame>
        <p:nvGraphicFramePr>
          <p:cNvPr id="105" name="Google Shape;105;g35347d3daae_0_1"/>
          <p:cNvGraphicFramePr/>
          <p:nvPr/>
        </p:nvGraphicFramePr>
        <p:xfrm>
          <a:off x="709050" y="1551325"/>
          <a:ext cx="10287000" cy="5238045"/>
        </p:xfrm>
        <a:graphic>
          <a:graphicData uri="http://schemas.openxmlformats.org/drawingml/2006/table">
            <a:tbl>
              <a:tblPr>
                <a:noFill/>
                <a:tableStyleId>{001C68D8-C84E-4E3A-B99B-2ECB9F87B567}</a:tableStyleId>
              </a:tblPr>
              <a:tblGrid>
                <a:gridCol w="514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/>
                        <a:t>學群</a:t>
                      </a:r>
                      <a:endParaRPr sz="1600" b="1"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課程名稱</a:t>
                      </a:r>
                      <a:endParaRPr b="1"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5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b="1">
                          <a:solidFill>
                            <a:schemeClr val="dk1"/>
                          </a:solidFill>
                        </a:rPr>
                        <a:t>人文藝術通識領域</a:t>
                      </a:r>
                      <a:endParaRPr sz="1600" b="1"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生活藝術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社區發展與生活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生活藝術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環境藝術與生活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歷史與文化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中國后妃政治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歷史與文化</a:t>
                      </a:r>
                      <a:endParaRPr sz="1600"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台灣當代文化藝術與多元敘事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文學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生態文學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5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自然科技通識領域</a:t>
                      </a:r>
                      <a:endParaRPr b="1"/>
                    </a:p>
                  </a:txBody>
                  <a:tcPr marL="68575" marR="68575" marT="91425" marB="91425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A7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自然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環境生物概論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自然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綠能科技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自然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環保、能源與生命科學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自然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台灣自然生態與人文療癒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自然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人與環境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5347d3daae_0_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114學年度永續多元課程列表-日間部</a:t>
            </a:r>
            <a:endParaRPr/>
          </a:p>
        </p:txBody>
      </p:sp>
      <p:graphicFrame>
        <p:nvGraphicFramePr>
          <p:cNvPr id="111" name="Google Shape;111;g35347d3daae_0_12"/>
          <p:cNvGraphicFramePr/>
          <p:nvPr>
            <p:extLst>
              <p:ext uri="{D42A27DB-BD31-4B8C-83A1-F6EECF244321}">
                <p14:modId xmlns:p14="http://schemas.microsoft.com/office/powerpoint/2010/main" val="2530760581"/>
              </p:ext>
            </p:extLst>
          </p:nvPr>
        </p:nvGraphicFramePr>
        <p:xfrm>
          <a:off x="706306" y="1422921"/>
          <a:ext cx="10287000" cy="5312023"/>
        </p:xfrm>
        <a:graphic>
          <a:graphicData uri="http://schemas.openxmlformats.org/drawingml/2006/table">
            <a:tbl>
              <a:tblPr>
                <a:noFill/>
                <a:tableStyleId>{001C68D8-C84E-4E3A-B99B-2ECB9F87B567}</a:tableStyleId>
              </a:tblPr>
              <a:tblGrid>
                <a:gridCol w="514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 err="1"/>
                        <a:t>學群</a:t>
                      </a:r>
                      <a:endParaRPr sz="1600" dirty="0"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/>
                        <a:t>課程名稱</a:t>
                      </a:r>
                      <a:endParaRPr sz="1500" b="1"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5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>
                          <a:solidFill>
                            <a:schemeClr val="dk1"/>
                          </a:solidFill>
                        </a:rPr>
                        <a:t>自然科技通識領域</a:t>
                      </a:r>
                      <a:endParaRPr sz="1600"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A7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民生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節慶觀光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民生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看不見的世界：微生物與生活的秘密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民生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餐桌上的科學：瞭解食品安全與健康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民生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醱酵秘訣：如何利用微生物打造健康與風味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資訊科技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資訊安全實務與應用</a:t>
                      </a:r>
                      <a:endParaRPr sz="1600"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5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社會科學通識領域</a:t>
                      </a:r>
                      <a:endParaRPr b="1"/>
                    </a:p>
                  </a:txBody>
                  <a:tcPr marL="68575" marR="68575" marT="91425" marB="91425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傳播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發展傳播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社會與社工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生死學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社會與社工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性別關係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社會與社工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人文地理學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社會與社工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err="1"/>
                        <a:t>婦女研究</a:t>
                      </a:r>
                      <a:endParaRPr dirty="0"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5347d3daae_0_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114學年度永續多元課程列表-日間部</a:t>
            </a:r>
            <a:endParaRPr/>
          </a:p>
        </p:txBody>
      </p:sp>
      <p:graphicFrame>
        <p:nvGraphicFramePr>
          <p:cNvPr id="117" name="Google Shape;117;g35347d3daae_0_30"/>
          <p:cNvGraphicFramePr/>
          <p:nvPr/>
        </p:nvGraphicFramePr>
        <p:xfrm>
          <a:off x="688550" y="1520575"/>
          <a:ext cx="10287000" cy="3283030"/>
        </p:xfrm>
        <a:graphic>
          <a:graphicData uri="http://schemas.openxmlformats.org/drawingml/2006/table">
            <a:tbl>
              <a:tblPr>
                <a:noFill/>
                <a:tableStyleId>{001C68D8-C84E-4E3A-B99B-2ECB9F87B567}</a:tableStyleId>
              </a:tblPr>
              <a:tblGrid>
                <a:gridCol w="514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學群</a:t>
                      </a:r>
                      <a:endParaRPr sz="1600"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/>
                        <a:t>課程名稱</a:t>
                      </a:r>
                      <a:endParaRPr sz="1500" b="1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5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社會科學通識領域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社會與社工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大學與社區的連結</a:t>
                      </a:r>
                      <a:r>
                        <a:rPr lang="en-US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lang="en-US">
                          <a:solidFill>
                            <a:schemeClr val="dk1"/>
                          </a:solidFill>
                        </a:rPr>
                        <a:t>新莊對話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社會與社工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全球化與永續發展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社會與社工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輔仁正義講堂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社會與社工</a:t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全球化問題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歷史與文化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婦女與歷史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政治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全球化下的世界趨勢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5347d3daae_0_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114學年度永續多元課程列表-進修部</a:t>
            </a:r>
            <a:endParaRPr/>
          </a:p>
        </p:txBody>
      </p:sp>
      <p:graphicFrame>
        <p:nvGraphicFramePr>
          <p:cNvPr id="123" name="Google Shape;123;g35347d3daae_0_47"/>
          <p:cNvGraphicFramePr/>
          <p:nvPr/>
        </p:nvGraphicFramePr>
        <p:xfrm>
          <a:off x="688550" y="1548400"/>
          <a:ext cx="10287000" cy="5296531"/>
        </p:xfrm>
        <a:graphic>
          <a:graphicData uri="http://schemas.openxmlformats.org/drawingml/2006/table">
            <a:tbl>
              <a:tblPr>
                <a:noFill/>
                <a:tableStyleId>{001C68D8-C84E-4E3A-B99B-2ECB9F87B567}</a:tableStyleId>
              </a:tblPr>
              <a:tblGrid>
                <a:gridCol w="514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學群</a:t>
                      </a:r>
                      <a:endParaRPr sz="1600"/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 b="1"/>
                        <a:t>課程名稱</a:t>
                      </a:r>
                      <a:endParaRPr sz="1500" b="1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5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人文藝術通識領域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生活藝術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社區發展與生活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生活藝術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環境藝術與生活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歷史與文化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全球化下的文化發展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歷史與文化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唐宋以來婦女文化與生活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5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自然科技通識領域</a:t>
                      </a:r>
                      <a:endParaRPr/>
                    </a:p>
                  </a:txBody>
                  <a:tcPr marL="68575" marR="68575" marT="91425" marB="91425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A7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自然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環境保護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自然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地球科學與人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自然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地球科學與生活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醫學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動物健康與動物福祉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5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社會科學通識領域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政治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國際關係</a:t>
                      </a: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420</Words>
  <Application>Microsoft Office PowerPoint</Application>
  <PresentationFormat>寬螢幕</PresentationFormat>
  <Paragraphs>155</Paragraphs>
  <Slides>7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Microsoft JhengHei</vt:lpstr>
      <vt:lpstr>Arial</vt:lpstr>
      <vt:lpstr>Calibri</vt:lpstr>
      <vt:lpstr>Times New Roman</vt:lpstr>
      <vt:lpstr>Office 佈景主題</vt:lpstr>
      <vt:lpstr>PowerPoint 簡報</vt:lpstr>
      <vt:lpstr>全人通識涵養課程調整說明</vt:lpstr>
      <vt:lpstr>永續素養通識涵養領域說明</vt:lpstr>
      <vt:lpstr>114學年度永續多元課程列表-日間部</vt:lpstr>
      <vt:lpstr>114學年度永續多元課程列表-日間部</vt:lpstr>
      <vt:lpstr>114學年度永續多元課程列表-日間部</vt:lpstr>
      <vt:lpstr>114學年度永續多元課程列表-進修部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健哲 許</dc:creator>
  <cp:lastModifiedBy>健哲 許</cp:lastModifiedBy>
  <cp:revision>1</cp:revision>
  <dcterms:created xsi:type="dcterms:W3CDTF">2025-05-01T07:45:54Z</dcterms:created>
  <dcterms:modified xsi:type="dcterms:W3CDTF">2025-05-02T07:23:46Z</dcterms:modified>
</cp:coreProperties>
</file>